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56" r:id="rId3"/>
    <p:sldId id="277" r:id="rId4"/>
    <p:sldId id="266" r:id="rId5"/>
    <p:sldId id="273" r:id="rId6"/>
    <p:sldId id="270" r:id="rId7"/>
    <p:sldId id="265" r:id="rId8"/>
    <p:sldId id="263" r:id="rId9"/>
    <p:sldId id="268" r:id="rId10"/>
    <p:sldId id="275" r:id="rId11"/>
    <p:sldId id="274" r:id="rId12"/>
    <p:sldId id="267" r:id="rId13"/>
    <p:sldId id="276" r:id="rId14"/>
    <p:sldId id="272" r:id="rId15"/>
    <p:sldId id="278" r:id="rId1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87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E1416-3EA8-4444-9542-FE9129F27E23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C0B23-E820-49FC-8E3D-0C6B7A2704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19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CC94-9812-4215-B511-1C78E2D9AA7B}" type="datetimeFigureOut">
              <a:rPr lang="de-DE" smtClean="0"/>
              <a:pPr/>
              <a:t>04.10.2021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7D647-D8B2-4D09-B126-3ABF44FA41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16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874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034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solidFill>
                  <a:srgbClr val="FF0000"/>
                </a:solidFill>
              </a:rPr>
              <a:t>Folie ausgeblendet!!!!!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04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Frau </a:t>
            </a:r>
            <a:r>
              <a:rPr lang="de-DE" sz="1600" b="1" dirty="0" err="1" smtClean="0">
                <a:solidFill>
                  <a:srgbClr val="FF0000"/>
                </a:solidFill>
              </a:rPr>
              <a:t>Mathey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499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 dirty="0">
                <a:solidFill>
                  <a:srgbClr val="FF0000"/>
                </a:solidFill>
              </a:rPr>
              <a:t>Frau </a:t>
            </a:r>
            <a:r>
              <a:rPr lang="de-DE" sz="2000" b="1" dirty="0" err="1">
                <a:solidFill>
                  <a:srgbClr val="FF0000"/>
                </a:solidFill>
              </a:rPr>
              <a:t>Mathey</a:t>
            </a:r>
            <a:endParaRPr lang="de-DE" sz="2000" b="1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755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29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/>
              <a:t>Berufsfeuerwehr</a:t>
            </a:r>
          </a:p>
          <a:p>
            <a:r>
              <a:rPr lang="de-DE" sz="1800" dirty="0" smtClean="0"/>
              <a:t>Bundeswehr</a:t>
            </a:r>
          </a:p>
          <a:p>
            <a:r>
              <a:rPr lang="de-DE" sz="1800" dirty="0" smtClean="0"/>
              <a:t>Ehrenamtliche</a:t>
            </a:r>
          </a:p>
          <a:p>
            <a:r>
              <a:rPr lang="de-DE" sz="1800" dirty="0" smtClean="0"/>
              <a:t>Beschäftigte der Stadt und der Stadtwerke</a:t>
            </a:r>
          </a:p>
          <a:p>
            <a:r>
              <a:rPr lang="de-DE" sz="1800" dirty="0" smtClean="0"/>
              <a:t>Impfärzte </a:t>
            </a:r>
          </a:p>
          <a:p>
            <a:r>
              <a:rPr lang="de-DE" sz="1800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40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54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2473" y="7467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Dessau-Roßlau auf Rang 1 !!!!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Zahlen der Impfzentren und Hausärzte insgesamt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3</a:t>
            </a:fld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806549" y="2083792"/>
            <a:ext cx="885879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3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04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16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Zahlen der ü70, APH, medizinisches Attest und Beruflich sind Bestandteil der gesamten Impfungen. Die Zahl 62.668 ergibt sich nur aus der ersten Spalte.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9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Es sind insgesamt auch drei Spritzen runtergefallen und damit nicht mehr verwendbar gewesen</a:t>
            </a:r>
            <a:r>
              <a:rPr lang="de-DE" dirty="0" smtClean="0"/>
              <a:t>. </a:t>
            </a:r>
          </a:p>
          <a:p>
            <a:endParaRPr lang="de-DE" dirty="0"/>
          </a:p>
          <a:p>
            <a:r>
              <a:rPr lang="de-DE" dirty="0" smtClean="0"/>
              <a:t>Noch vorhandene Impfstoffe sind noch mindestens 6 Monate haltbar</a:t>
            </a:r>
          </a:p>
          <a:p>
            <a:endParaRPr lang="de-DE" dirty="0"/>
          </a:p>
          <a:p>
            <a:r>
              <a:rPr lang="de-DE" dirty="0" smtClean="0"/>
              <a:t>Impfstoff ist bis Ende des Jahres geplant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5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Auswahl (keine vollzählige Aufzählung) </a:t>
            </a:r>
          </a:p>
          <a:p>
            <a:endParaRPr lang="de-DE" sz="1400" dirty="0">
              <a:solidFill>
                <a:srgbClr val="FF0000"/>
              </a:solidFill>
            </a:endParaRPr>
          </a:p>
          <a:p>
            <a:r>
              <a:rPr lang="de-DE" sz="1400" dirty="0" smtClean="0">
                <a:solidFill>
                  <a:srgbClr val="FF0000"/>
                </a:solidFill>
              </a:rPr>
              <a:t>30.07.2021 Markplatz </a:t>
            </a:r>
            <a:r>
              <a:rPr lang="de-DE" sz="1400" dirty="0" err="1" smtClean="0">
                <a:solidFill>
                  <a:srgbClr val="FF0000"/>
                </a:solidFill>
              </a:rPr>
              <a:t>Zerbster</a:t>
            </a:r>
            <a:r>
              <a:rPr lang="de-DE" sz="1400" dirty="0" smtClean="0">
                <a:solidFill>
                  <a:srgbClr val="FF0000"/>
                </a:solidFill>
              </a:rPr>
              <a:t> Straße : 158 Impfungen</a:t>
            </a:r>
          </a:p>
          <a:p>
            <a:r>
              <a:rPr lang="de-DE" sz="1400" dirty="0" smtClean="0"/>
              <a:t>02.08.2021 </a:t>
            </a:r>
            <a:r>
              <a:rPr lang="de-DE" sz="1400" dirty="0"/>
              <a:t>Markplatz </a:t>
            </a:r>
            <a:r>
              <a:rPr lang="de-DE" sz="1400" dirty="0" err="1"/>
              <a:t>Zerbster</a:t>
            </a:r>
            <a:r>
              <a:rPr lang="de-DE" sz="1400" dirty="0"/>
              <a:t> Straße : </a:t>
            </a:r>
            <a:r>
              <a:rPr lang="de-DE" sz="1400" dirty="0" smtClean="0"/>
              <a:t>42 </a:t>
            </a:r>
            <a:r>
              <a:rPr lang="de-DE" sz="1400" dirty="0"/>
              <a:t>Impfungen</a:t>
            </a:r>
          </a:p>
          <a:p>
            <a:r>
              <a:rPr lang="de-DE" sz="1400" dirty="0" smtClean="0"/>
              <a:t>04.08.2021 E-Center: </a:t>
            </a:r>
            <a:r>
              <a:rPr lang="de-DE" sz="1400" dirty="0"/>
              <a:t>93 Impfungen</a:t>
            </a:r>
          </a:p>
          <a:p>
            <a:r>
              <a:rPr lang="de-DE" sz="1400" dirty="0" smtClean="0"/>
              <a:t>05.08.2021 </a:t>
            </a:r>
            <a:r>
              <a:rPr lang="de-DE" sz="1400" dirty="0"/>
              <a:t>REWE </a:t>
            </a:r>
            <a:r>
              <a:rPr lang="de-DE" sz="1400" dirty="0" smtClean="0"/>
              <a:t>Roßlau: </a:t>
            </a:r>
            <a:r>
              <a:rPr lang="de-DE" sz="1400" dirty="0"/>
              <a:t>30 Impfungen</a:t>
            </a:r>
          </a:p>
          <a:p>
            <a:r>
              <a:rPr lang="de-DE" sz="1400" dirty="0"/>
              <a:t>07.08.2021 Tierpark 91 Impfungen</a:t>
            </a:r>
          </a:p>
          <a:p>
            <a:r>
              <a:rPr lang="de-DE" sz="1400" dirty="0">
                <a:solidFill>
                  <a:srgbClr val="FF0000"/>
                </a:solidFill>
              </a:rPr>
              <a:t>17.08.2021 Handball </a:t>
            </a:r>
            <a:r>
              <a:rPr lang="de-DE" sz="1400" dirty="0" smtClean="0">
                <a:solidFill>
                  <a:srgbClr val="FF0000"/>
                </a:solidFill>
              </a:rPr>
              <a:t>DRHV: </a:t>
            </a:r>
            <a:r>
              <a:rPr lang="de-DE" sz="1400" dirty="0">
                <a:solidFill>
                  <a:srgbClr val="FF0000"/>
                </a:solidFill>
              </a:rPr>
              <a:t>1 </a:t>
            </a:r>
            <a:r>
              <a:rPr lang="de-DE" sz="1400" dirty="0" smtClean="0">
                <a:solidFill>
                  <a:srgbClr val="FF0000"/>
                </a:solidFill>
              </a:rPr>
              <a:t>(Zahl stimmt) Impfungen</a:t>
            </a:r>
          </a:p>
          <a:p>
            <a:r>
              <a:rPr lang="de-DE" sz="1400" dirty="0" smtClean="0"/>
              <a:t>18.08.2021 FF Roßlau: 47 Impfungen</a:t>
            </a:r>
          </a:p>
          <a:p>
            <a:r>
              <a:rPr lang="de-DE" sz="1400" dirty="0" smtClean="0"/>
              <a:t>30.08.2021 </a:t>
            </a:r>
            <a:r>
              <a:rPr lang="de-DE" sz="1400" dirty="0"/>
              <a:t>Markplatz </a:t>
            </a:r>
            <a:r>
              <a:rPr lang="de-DE" sz="1400" dirty="0" err="1"/>
              <a:t>Zerbster</a:t>
            </a:r>
            <a:r>
              <a:rPr lang="de-DE" sz="1400" dirty="0"/>
              <a:t> </a:t>
            </a:r>
            <a:r>
              <a:rPr lang="de-DE" sz="1400" dirty="0" smtClean="0"/>
              <a:t>Straße: 35 </a:t>
            </a:r>
            <a:r>
              <a:rPr lang="de-DE" sz="1400" dirty="0"/>
              <a:t>Impfungen</a:t>
            </a:r>
          </a:p>
          <a:p>
            <a:r>
              <a:rPr lang="de-DE" sz="1400" dirty="0" smtClean="0"/>
              <a:t>02.09.2021 Bahnhof Dessau: 75 Impfungen</a:t>
            </a:r>
          </a:p>
          <a:p>
            <a:r>
              <a:rPr lang="de-DE" sz="1400" dirty="0" smtClean="0"/>
              <a:t>08.09.2021 FF Roßlau: 22 </a:t>
            </a:r>
            <a:r>
              <a:rPr lang="de-DE" sz="1400" dirty="0"/>
              <a:t>Impfungen</a:t>
            </a:r>
          </a:p>
          <a:p>
            <a:r>
              <a:rPr lang="de-DE" sz="1400" dirty="0" smtClean="0"/>
              <a:t>09.09.2021 Kaufland Mildensee: 50 Impfungen</a:t>
            </a:r>
            <a:endParaRPr lang="de-DE" sz="1400" dirty="0"/>
          </a:p>
          <a:p>
            <a:r>
              <a:rPr lang="de-DE" sz="1400" dirty="0" smtClean="0">
                <a:solidFill>
                  <a:srgbClr val="FF0000"/>
                </a:solidFill>
              </a:rPr>
              <a:t>15.09.2021 Hochsprungmeeting: 75 </a:t>
            </a:r>
            <a:r>
              <a:rPr lang="de-DE" sz="1400" dirty="0">
                <a:solidFill>
                  <a:srgbClr val="FF0000"/>
                </a:solidFill>
              </a:rPr>
              <a:t>Impfungen</a:t>
            </a:r>
          </a:p>
          <a:p>
            <a:endParaRPr lang="de-DE" sz="1400" dirty="0" smtClean="0"/>
          </a:p>
          <a:p>
            <a:r>
              <a:rPr lang="de-DE" sz="1400" dirty="0" smtClean="0"/>
              <a:t>Im Durchschnitt wurden </a:t>
            </a:r>
            <a:r>
              <a:rPr lang="de-DE" sz="1400" b="1" dirty="0" smtClean="0"/>
              <a:t>an den mobilen Terminen 55 Impfungen </a:t>
            </a:r>
            <a:r>
              <a:rPr lang="de-DE" sz="1400" dirty="0" smtClean="0"/>
              <a:t>durchgeführt</a:t>
            </a:r>
            <a:r>
              <a:rPr lang="de-DE" dirty="0" smtClean="0"/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4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Planung, Organisation, Verwaltung, Impftermine organisieren…..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D647-D8B2-4D09-B126-3ABF44FA413B}" type="slidenum">
              <a:rPr lang="de-DE" smtClean="0"/>
              <a:pPr/>
              <a:t>9</a:t>
            </a:fld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679768" y="2011784"/>
            <a:ext cx="1062885" cy="280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99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opfzeile BF Dess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DD211-0BC1-4866-B864-B6267755569E}" type="slidenum">
              <a:rPr lang="de-DE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0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1595-7223-4576-B3FA-6EAF994AF011}" type="datetime1">
              <a:rPr lang="de-DE" altLang="de-DE" smtClean="0">
                <a:solidFill>
                  <a:srgbClr val="000000"/>
                </a:solidFill>
              </a:rPr>
              <a:t>04.10.2021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FE1E-D002-46F0-83D9-7EDBC589C82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3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E918E-3859-4256-87E3-5EA891AEF8CB}" type="datetime1">
              <a:rPr lang="de-DE" altLang="de-DE" smtClean="0">
                <a:solidFill>
                  <a:srgbClr val="000000"/>
                </a:solidFill>
              </a:rPr>
              <a:t>04.10.2021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3BE8-F2A7-4361-8837-0205DC88695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1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A124-6D0C-4AF2-B389-5CA71AC1914F}" type="datetime1">
              <a:rPr lang="de-DE" altLang="de-DE" smtClean="0">
                <a:solidFill>
                  <a:srgbClr val="000000"/>
                </a:solidFill>
              </a:rPr>
              <a:t>04.10.2021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1B10-CA9B-4989-857F-C9E837D1938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043BC-892B-4E90-BEBF-5650B4501BC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277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B822-2228-4BF7-8C28-7D9E88EA6F64}" type="datetime1">
              <a:rPr lang="de-DE" altLang="de-DE" smtClean="0">
                <a:solidFill>
                  <a:srgbClr val="000000"/>
                </a:solidFill>
              </a:rPr>
              <a:t>04.10.2021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1564-63F6-453A-A313-286006ABAD3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6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5C21-2EFF-4316-9DB3-66A84FC85914}" type="datetime1">
              <a:rPr lang="de-DE" altLang="de-DE" smtClean="0">
                <a:solidFill>
                  <a:srgbClr val="000000"/>
                </a:solidFill>
              </a:rPr>
              <a:t>04.10.2021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778B-000D-486C-A43B-3C4C169F36E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726C1-D3AF-434B-9234-8C2751AA87DA}" type="datetime1">
              <a:rPr lang="de-DE" altLang="de-DE" smtClean="0">
                <a:solidFill>
                  <a:srgbClr val="000000"/>
                </a:solidFill>
              </a:rPr>
              <a:t>04.10.2021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956D-3371-4A70-91D6-57AC764D141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4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38BF8-E364-4418-9478-D3CE24AA91E3}" type="datetime1">
              <a:rPr lang="de-DE" altLang="de-DE" smtClean="0">
                <a:solidFill>
                  <a:srgbClr val="000000"/>
                </a:solidFill>
              </a:rPr>
              <a:t>04.10.2021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2389-B769-45F2-956B-44ACE52EFA2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7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4F70-B303-4636-BD24-53CD5328EB10}" type="datetime1">
              <a:rPr lang="de-DE" altLang="de-DE" smtClean="0">
                <a:solidFill>
                  <a:srgbClr val="000000"/>
                </a:solidFill>
              </a:rPr>
              <a:t>04.10.2021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B725-D99F-46EA-AA4A-C61D964B5AD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2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547" y="1192519"/>
            <a:ext cx="3008313" cy="1084353"/>
          </a:xfrm>
        </p:spPr>
        <p:txBody>
          <a:bodyPr anchor="b"/>
          <a:lstStyle>
            <a:lvl1pPr algn="l">
              <a:defRPr sz="2000" b="1"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F5E17-B25A-4E7A-AAAE-C8A0CAA1D8FC}" type="datetime1">
              <a:rPr lang="de-DE" altLang="de-DE" smtClean="0">
                <a:solidFill>
                  <a:srgbClr val="000000"/>
                </a:solidFill>
              </a:rPr>
              <a:t>04.10.2021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5FAD-1B52-49F5-9C7A-5479EA5A751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DD211-0BC1-4866-B864-B6267755569E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1" y="1"/>
            <a:ext cx="1709765" cy="11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7" y="1412776"/>
            <a:ext cx="8174233" cy="445399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38836" y="538578"/>
            <a:ext cx="482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Pressegespräch am 28.09.2021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7276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381642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71800" y="69269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</a:t>
            </a:r>
            <a:r>
              <a:rPr lang="de-DE" sz="2400" b="1" dirty="0" smtClean="0"/>
              <a:t>. Medizinische Produkte/Materialeinsatz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412776"/>
            <a:ext cx="8640960" cy="441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Folgende </a:t>
            </a:r>
            <a:r>
              <a:rPr lang="de-DE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Materialien/Medizinprodukte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wurden verwendet: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62.700 Spritzen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62.700 Spritzenkanülen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10.800 Aufziehkanülen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11.000 Ampullen Kochsalz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187.000 Tupfer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64.650 Pflaster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109 Liter Hautdesinfektion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12.000 Stück Mund-Nasen-Schutz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7.000 Stück FFP2-Masken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623 Liter Handdesinfektion 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8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4680520"/>
          </a:xfrm>
        </p:spPr>
        <p:txBody>
          <a:bodyPr/>
          <a:lstStyle/>
          <a:p>
            <a:pPr lvl="1">
              <a:spcBef>
                <a:spcPts val="0"/>
              </a:spcBef>
              <a:buFontTx/>
              <a:buChar char="-"/>
              <a:tabLst>
                <a:tab pos="896938" algn="l"/>
              </a:tabLst>
            </a:pPr>
            <a:r>
              <a:rPr lang="de-DE" sz="2200" dirty="0" smtClean="0"/>
              <a:t>Im Impfzentrum und von den mobilen Teams wurden       	bisher mindestens </a:t>
            </a:r>
            <a:r>
              <a:rPr lang="de-DE" sz="2200" b="1" dirty="0" smtClean="0"/>
              <a:t>210.534 Seiten </a:t>
            </a:r>
            <a:r>
              <a:rPr lang="de-DE" sz="2200" dirty="0" smtClean="0"/>
              <a:t>eingescannt.</a:t>
            </a:r>
            <a:br>
              <a:rPr lang="de-DE" sz="2200" dirty="0" smtClean="0"/>
            </a:br>
            <a:r>
              <a:rPr lang="de-DE" sz="2200" dirty="0" smtClean="0"/>
              <a:t>	</a:t>
            </a:r>
            <a:r>
              <a:rPr lang="de-DE" sz="1800" dirty="0" smtClean="0"/>
              <a:t>(Aufklärungsmerkblätter, Anamnesebögen, 	Einwilligungserklärung, medizinische Atteste, 	Arbeitgeberbescheinigungen, sonstige Bescheinigungen)</a:t>
            </a:r>
          </a:p>
          <a:p>
            <a:pPr marL="457200" lvl="1" indent="0">
              <a:spcBef>
                <a:spcPts val="0"/>
              </a:spcBef>
              <a:buNone/>
              <a:tabLst>
                <a:tab pos="896938" algn="l"/>
              </a:tabLst>
            </a:pP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200" dirty="0" smtClean="0"/>
              <a:t>- Bei doppelseitigem Druck ergeben die Blätter an der 	kurzen Seite aneinandergereiht </a:t>
            </a:r>
            <a:r>
              <a:rPr lang="de-DE" sz="2200" b="1" dirty="0" smtClean="0"/>
              <a:t>eine Länge von </a:t>
            </a:r>
            <a:br>
              <a:rPr lang="de-DE" sz="2200" b="1" dirty="0" smtClean="0"/>
            </a:br>
            <a:r>
              <a:rPr lang="de-DE" sz="2200" b="1" dirty="0" smtClean="0"/>
              <a:t>	311.264 m.</a:t>
            </a:r>
            <a:r>
              <a:rPr lang="de-DE" sz="2200" dirty="0" smtClean="0"/>
              <a:t> Die Blätter zusammengelegt ergeben eine 	</a:t>
            </a:r>
            <a:r>
              <a:rPr lang="de-DE" sz="2200" b="1" dirty="0" smtClean="0"/>
              <a:t>Fläche von 6.565,50 m². </a:t>
            </a:r>
          </a:p>
          <a:p>
            <a:pPr marL="457200" lvl="1" indent="0">
              <a:spcBef>
                <a:spcPts val="0"/>
              </a:spcBef>
              <a:buNone/>
              <a:tabLst>
                <a:tab pos="896938" algn="l"/>
              </a:tabLst>
            </a:pP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dirty="0" smtClean="0"/>
              <a:t>- Bei Verwendung von Standardkopierpapier 80 g/m² 	ergibt dies ein Gewicht von ca. </a:t>
            </a:r>
            <a:r>
              <a:rPr lang="de-DE" sz="2200" b="1" dirty="0" smtClean="0"/>
              <a:t>525,24 kg.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2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771800" y="69269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</a:t>
            </a:r>
            <a:r>
              <a:rPr lang="de-DE" sz="2400" b="1" dirty="0" smtClean="0"/>
              <a:t>. Medizinische Produkte/Materialeinsatz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421721"/>
            <a:ext cx="6141368" cy="960611"/>
          </a:xfrm>
        </p:spPr>
        <p:txBody>
          <a:bodyPr/>
          <a:lstStyle/>
          <a:p>
            <a:r>
              <a:rPr lang="de-DE" sz="2400" b="1" dirty="0" smtClean="0"/>
              <a:t>4. </a:t>
            </a:r>
            <a:r>
              <a:rPr lang="de-DE" sz="2400" b="1" dirty="0" err="1" smtClean="0"/>
              <a:t>Coronastatistik</a:t>
            </a:r>
            <a:r>
              <a:rPr lang="de-DE" sz="2400" b="1" dirty="0" smtClean="0"/>
              <a:t> - Geimpfte/</a:t>
            </a:r>
            <a:r>
              <a:rPr lang="de-DE" sz="2400" b="1" dirty="0" err="1" smtClean="0"/>
              <a:t>Ungeimpfte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/>
          <a:p>
            <a:pPr marL="180975" indent="-180975">
              <a:buNone/>
            </a:pPr>
            <a:r>
              <a:rPr lang="de-DE" sz="2000" b="1" dirty="0" smtClean="0"/>
              <a:t>	7-Tage-Inzidenz </a:t>
            </a:r>
            <a:r>
              <a:rPr lang="de-DE" sz="2000" b="1" dirty="0"/>
              <a:t>unter </a:t>
            </a:r>
            <a:r>
              <a:rPr lang="de-DE" sz="2000" b="1" dirty="0" err="1"/>
              <a:t>Ungeimpften</a:t>
            </a:r>
            <a:r>
              <a:rPr lang="de-DE" sz="2000" b="1" dirty="0"/>
              <a:t> und vollständig Geimpften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388"/>
            <a:ext cx="7488832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27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/>
          <a:lstStyle/>
          <a:p>
            <a:r>
              <a:rPr lang="de-DE" sz="2400" b="1" dirty="0" smtClean="0"/>
              <a:t>		4. </a:t>
            </a:r>
            <a:r>
              <a:rPr lang="de-DE" sz="2400" b="1" dirty="0" err="1" smtClean="0"/>
              <a:t>Coronastatistik</a:t>
            </a:r>
            <a:r>
              <a:rPr lang="de-DE" sz="2400" b="1" dirty="0" smtClean="0"/>
              <a:t> - Geimpfte/</a:t>
            </a:r>
            <a:r>
              <a:rPr lang="de-DE" sz="2400" b="1" dirty="0" err="1" smtClean="0"/>
              <a:t>Ungeimpfte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2000" dirty="0"/>
              <a:t>Die 7-Tage-Inzidenz der </a:t>
            </a:r>
            <a:r>
              <a:rPr lang="de-DE" sz="2000" b="1" dirty="0"/>
              <a:t>Geimpften ist mit 9,3 </a:t>
            </a:r>
            <a:r>
              <a:rPr lang="de-DE" sz="2000" dirty="0"/>
              <a:t>über alle </a:t>
            </a:r>
            <a:r>
              <a:rPr lang="de-DE" sz="2000" dirty="0" smtClean="0"/>
              <a:t>Alters-gruppen </a:t>
            </a:r>
            <a:r>
              <a:rPr lang="de-DE" sz="2000" dirty="0"/>
              <a:t>deutlich geringer als die der </a:t>
            </a:r>
            <a:r>
              <a:rPr lang="de-DE" sz="2000" b="1" dirty="0" err="1"/>
              <a:t>Ungeimpften</a:t>
            </a:r>
            <a:r>
              <a:rPr lang="de-DE" sz="2000" b="1" dirty="0"/>
              <a:t> mit </a:t>
            </a:r>
            <a:r>
              <a:rPr lang="de-DE" sz="2000" b="1" dirty="0" smtClean="0"/>
              <a:t>84,6</a:t>
            </a:r>
            <a:r>
              <a:rPr lang="de-DE" sz="2000" b="1" dirty="0"/>
              <a:t>.</a:t>
            </a:r>
            <a:endParaRPr lang="de-DE" sz="2000" b="1" dirty="0" smtClean="0"/>
          </a:p>
          <a:p>
            <a:pPr>
              <a:spcBef>
                <a:spcPts val="1200"/>
              </a:spcBef>
            </a:pPr>
            <a:r>
              <a:rPr lang="de-DE" sz="2000" dirty="0" smtClean="0"/>
              <a:t>Dies </a:t>
            </a:r>
            <a:r>
              <a:rPr lang="de-DE" sz="2000" dirty="0"/>
              <a:t>deutet aktuell auf eine </a:t>
            </a:r>
            <a:r>
              <a:rPr lang="de-DE" sz="2000" b="1" dirty="0"/>
              <a:t>hohe Schutzwirkung der Impfungen </a:t>
            </a:r>
            <a:r>
              <a:rPr lang="de-DE" sz="2000" dirty="0" smtClean="0"/>
              <a:t>hin.</a:t>
            </a:r>
            <a:endParaRPr lang="de-DE" sz="2000" dirty="0"/>
          </a:p>
          <a:p>
            <a:pPr>
              <a:spcBef>
                <a:spcPts val="1200"/>
              </a:spcBef>
            </a:pPr>
            <a:r>
              <a:rPr lang="de-DE" sz="2000" dirty="0"/>
              <a:t>Positive Geimpfte haben sich in allen nachvollziehbaren </a:t>
            </a:r>
            <a:r>
              <a:rPr lang="de-DE" sz="2000" dirty="0" smtClean="0"/>
              <a:t>Infektions-fällen </a:t>
            </a:r>
            <a:r>
              <a:rPr lang="de-DE" sz="2000" dirty="0"/>
              <a:t>bei </a:t>
            </a:r>
            <a:r>
              <a:rPr lang="de-DE" sz="2000" dirty="0" err="1"/>
              <a:t>ungeimpften</a:t>
            </a:r>
            <a:r>
              <a:rPr lang="de-DE" sz="2000" dirty="0"/>
              <a:t> Positiven (meist Lebenspartnern oder Kindern) angesteckt oder waren </a:t>
            </a:r>
            <a:r>
              <a:rPr lang="de-DE" sz="2000" dirty="0" smtClean="0"/>
              <a:t>Reise-Rückkehrer </a:t>
            </a:r>
            <a:r>
              <a:rPr lang="de-DE" sz="2000" dirty="0"/>
              <a:t>aus </a:t>
            </a:r>
            <a:r>
              <a:rPr lang="de-DE" sz="2000" dirty="0" smtClean="0"/>
              <a:t>Hoch-inzidenzgebieten.</a:t>
            </a:r>
            <a:endParaRPr lang="de-DE" sz="2000" dirty="0"/>
          </a:p>
          <a:p>
            <a:pPr>
              <a:spcBef>
                <a:spcPts val="1200"/>
              </a:spcBef>
            </a:pPr>
            <a:r>
              <a:rPr lang="de-DE" sz="2000" dirty="0"/>
              <a:t>Geimpfte Infizierte haben deutlich moderatere Symptome oder sind </a:t>
            </a:r>
            <a:r>
              <a:rPr lang="de-DE" sz="2000" dirty="0" smtClean="0"/>
              <a:t>symptomfrei.</a:t>
            </a:r>
            <a:endParaRPr lang="de-DE" sz="2000" dirty="0"/>
          </a:p>
          <a:p>
            <a:pPr>
              <a:spcBef>
                <a:spcPts val="1200"/>
              </a:spcBef>
            </a:pPr>
            <a:r>
              <a:rPr lang="de-DE" sz="2000" dirty="0" err="1"/>
              <a:t>Ungeimpfte</a:t>
            </a:r>
            <a:r>
              <a:rPr lang="de-DE" sz="2000" dirty="0"/>
              <a:t> Infizierte haben einen längeren Infektionsverlauf als </a:t>
            </a:r>
            <a:r>
              <a:rPr lang="de-DE" sz="2000" dirty="0" smtClean="0"/>
              <a:t>Geimpfte.</a:t>
            </a:r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5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468052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sz="2200" dirty="0" smtClean="0"/>
              <a:t>Einsatz mobiler Teams bis Dezember 2021</a:t>
            </a:r>
            <a:br>
              <a:rPr lang="de-DE" sz="2200" dirty="0" smtClean="0"/>
            </a:br>
            <a:endParaRPr lang="de-DE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 smtClean="0"/>
              <a:t>Einsatz von mobilen Teams in verschiedenen Einrichtungen und Institutionen</a:t>
            </a:r>
            <a:br>
              <a:rPr lang="de-DE" sz="2200" dirty="0" smtClean="0"/>
            </a:br>
            <a:r>
              <a:rPr lang="de-DE" sz="2000" dirty="0" smtClean="0"/>
              <a:t>(Pflegeheime, Hochschule, Berufsschule)</a:t>
            </a:r>
            <a:br>
              <a:rPr lang="de-DE" sz="2000" dirty="0" smtClean="0"/>
            </a:br>
            <a:endParaRPr lang="de-DE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 smtClean="0"/>
              <a:t>Vorbereitung mobiler Teams für öffentliche Impfangebote</a:t>
            </a:r>
            <a:br>
              <a:rPr lang="de-DE" sz="2200" dirty="0" smtClean="0"/>
            </a:br>
            <a:r>
              <a:rPr lang="de-DE" sz="1800" dirty="0" smtClean="0"/>
              <a:t>- 15.10.2021 und 18.10.2021 Durchführungen von Zweitimpfungen 	für Erstgeimpfte, die seit dem 06.09.2021 im Impfzentrum geimpft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wurden, </a:t>
            </a:r>
          </a:p>
          <a:p>
            <a:pPr marL="896938" lvl="1" indent="-439738">
              <a:buNone/>
              <a:tabLst>
                <a:tab pos="715963" algn="l"/>
              </a:tabLst>
            </a:pPr>
            <a:r>
              <a:rPr lang="de-DE" sz="1800" dirty="0" smtClean="0"/>
              <a:t>	-	05.10.2021, 06.10.2021 und 07.10.2021 Impfangebot Hochschule 	Anhalt in Dessau-Roßlau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03848" y="69269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5. Weitere Impfangebote ab Okt. 2021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36115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76864" cy="5256584"/>
          </a:xfrm>
        </p:spPr>
        <p:txBody>
          <a:bodyPr/>
          <a:lstStyle/>
          <a:p>
            <a:r>
              <a:rPr lang="de-DE" sz="3200" b="1" dirty="0" smtClean="0"/>
              <a:t>Vielen Dank </a:t>
            </a:r>
            <a:br>
              <a:rPr lang="de-DE" sz="3200" b="1" dirty="0" smtClean="0"/>
            </a:br>
            <a:r>
              <a:rPr lang="de-DE" sz="3200" b="1" dirty="0" smtClean="0"/>
              <a:t>an alle Mitarbeitenden </a:t>
            </a:r>
            <a:br>
              <a:rPr lang="de-DE" sz="3200" b="1" dirty="0" smtClean="0"/>
            </a:br>
            <a:r>
              <a:rPr lang="de-DE" sz="3200" b="1" dirty="0" smtClean="0"/>
              <a:t>und Helfer!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/>
              <a:t/>
            </a:r>
            <a:br>
              <a:rPr lang="de-DE" sz="3200" b="1" dirty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DE" sz="32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1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95" y="1124744"/>
            <a:ext cx="8640960" cy="1470025"/>
          </a:xfrm>
        </p:spPr>
        <p:txBody>
          <a:bodyPr/>
          <a:lstStyle/>
          <a:p>
            <a:pPr marL="442913" algn="l"/>
            <a:r>
              <a:rPr lang="de-DE" sz="2000" b="1" dirty="0" smtClean="0"/>
              <a:t>Abschlussinformationen zur </a:t>
            </a:r>
            <a:r>
              <a:rPr lang="de-DE" sz="2000" b="1" dirty="0"/>
              <a:t>Umsetzung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der </a:t>
            </a:r>
            <a:r>
              <a:rPr lang="de-DE" sz="2000" b="1" dirty="0"/>
              <a:t>Schutzimpfungen </a:t>
            </a:r>
            <a:r>
              <a:rPr lang="de-DE" sz="2000" b="1" dirty="0" smtClean="0"/>
              <a:t>gegen </a:t>
            </a:r>
            <a:r>
              <a:rPr lang="de-DE" sz="2000" b="1" dirty="0"/>
              <a:t>COVID-19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6624736" cy="2952328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de-DE" sz="2200" dirty="0" smtClean="0"/>
              <a:t>1. Impfbilanz/Statistik </a:t>
            </a:r>
          </a:p>
          <a:p>
            <a:pPr algn="l">
              <a:lnSpc>
                <a:spcPct val="114000"/>
              </a:lnSpc>
            </a:pPr>
            <a:r>
              <a:rPr lang="de-DE" sz="2200" dirty="0" smtClean="0"/>
              <a:t>2. Personaleinsatz Impfzentrum </a:t>
            </a:r>
          </a:p>
          <a:p>
            <a:pPr algn="l">
              <a:lnSpc>
                <a:spcPct val="114000"/>
              </a:lnSpc>
            </a:pPr>
            <a:r>
              <a:rPr lang="de-DE" sz="2200" dirty="0"/>
              <a:t>3</a:t>
            </a:r>
            <a:r>
              <a:rPr lang="de-DE" sz="2200" dirty="0" smtClean="0"/>
              <a:t>. Medizinische Produkte/Materialieneinsatz</a:t>
            </a:r>
          </a:p>
          <a:p>
            <a:pPr algn="l">
              <a:lnSpc>
                <a:spcPct val="114000"/>
              </a:lnSpc>
            </a:pPr>
            <a:r>
              <a:rPr lang="de-DE" sz="2200" dirty="0" smtClean="0"/>
              <a:t>4. </a:t>
            </a:r>
            <a:r>
              <a:rPr lang="de-DE" sz="2200" dirty="0" err="1" smtClean="0"/>
              <a:t>Coronastatistik</a:t>
            </a:r>
            <a:r>
              <a:rPr lang="de-DE" sz="2200" dirty="0" smtClean="0"/>
              <a:t> - Geimpfte/</a:t>
            </a:r>
            <a:r>
              <a:rPr lang="de-DE" sz="2200" dirty="0" err="1" smtClean="0"/>
              <a:t>Ungeimpfte</a:t>
            </a:r>
            <a:endParaRPr lang="de-DE" sz="2200" dirty="0" smtClean="0"/>
          </a:p>
          <a:p>
            <a:pPr algn="l">
              <a:lnSpc>
                <a:spcPct val="114000"/>
              </a:lnSpc>
            </a:pPr>
            <a:r>
              <a:rPr lang="de-DE" sz="2200" dirty="0"/>
              <a:t>5</a:t>
            </a:r>
            <a:r>
              <a:rPr lang="de-DE" sz="2200" dirty="0" smtClean="0"/>
              <a:t>. Weitere Impfangebote ab Okt. 2021</a:t>
            </a:r>
            <a:endParaRPr lang="de-DE" sz="2200" dirty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DD211-0BC1-4866-B864-B6267755569E}" type="slidenum">
              <a:rPr lang="de-DE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6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271463" indent="-271463">
              <a:buNone/>
            </a:pPr>
            <a:r>
              <a:rPr lang="de-DE" sz="2000" b="1" dirty="0" smtClean="0"/>
              <a:t>	Übersicht </a:t>
            </a:r>
            <a:r>
              <a:rPr lang="de-DE" sz="2000" b="1" dirty="0"/>
              <a:t>zum regionalen Impfgeschehen in Sachsen-Anhalt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26925"/>
              </p:ext>
            </p:extLst>
          </p:nvPr>
        </p:nvGraphicFramePr>
        <p:xfrm>
          <a:off x="827583" y="1916824"/>
          <a:ext cx="7344817" cy="4265880"/>
        </p:xfrm>
        <a:graphic>
          <a:graphicData uri="http://schemas.openxmlformats.org/drawingml/2006/table">
            <a:tbl>
              <a:tblPr/>
              <a:tblGrid>
                <a:gridCol w="1963346"/>
                <a:gridCol w="1015696"/>
                <a:gridCol w="1116691"/>
                <a:gridCol w="913983"/>
                <a:gridCol w="913983"/>
                <a:gridCol w="710559"/>
                <a:gridCol w="710559"/>
              </a:tblGrid>
              <a:tr h="3265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</a:rPr>
                        <a:t>Meldelandkreis 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(Impfzentren + Arztpraxen)</a:t>
                      </a:r>
                      <a:endParaRPr lang="de-DE" sz="1100" dirty="0">
                        <a:effectLst/>
                      </a:endParaRPr>
                    </a:p>
                  </a:txBody>
                  <a:tcPr marL="19493" marR="19493" marT="9747" marB="97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Erst-impfungen gesamt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Zweit-impfungen gesamt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Impfquoten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Auffrischungs-impfungen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650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Erst-impfung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Zweit-impfung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gesamt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Quote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LK Altmarkkreis Salzwedel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49.333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47.766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59,66 %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57,77 %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713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0,86 %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LK Anhalt-Bitterfeld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95.085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91.965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60,48 %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58,50 %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773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0,49 %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LK Börde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102.767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99.765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60,25 %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58,49 %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1.006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0,59 %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LK Burgenlandkreis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106.940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102.412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60,22 %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57,67 %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929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0,52 %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LK Harz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133.131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132.787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63,10 %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62,94 %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1.020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0,48 %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LK Jerichower Land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56.763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54.499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63,49 %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60,96 %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392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0,44 %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LK Mansfeld-Südharz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79.909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76.186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59,77 %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56,99 %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442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0,33 %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 Saalekreis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103.335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100.007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56,33 %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54,52 %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 dirty="0">
                          <a:effectLst/>
                        </a:rPr>
                        <a:t>971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0,53 %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LK Salzlandkreis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106.811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99.809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56,98 %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53,24 %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 dirty="0">
                          <a:effectLst/>
                        </a:rPr>
                        <a:t>927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0,49 %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LK Stendal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70.518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68.055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63,83 %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61,60 %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 dirty="0">
                          <a:effectLst/>
                        </a:rPr>
                        <a:t>292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 dirty="0">
                          <a:effectLst/>
                        </a:rPr>
                        <a:t>0,26 %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LK Wittenberg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72.078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69.105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58,04 %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55,65 %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493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 dirty="0">
                          <a:effectLst/>
                        </a:rPr>
                        <a:t>0,40 %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SK Dessau-Roßlau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56.531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55.506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71,24 %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69,95 %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 dirty="0">
                          <a:effectLst/>
                        </a:rPr>
                        <a:t>488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 dirty="0">
                          <a:effectLst/>
                        </a:rPr>
                        <a:t>0,61 %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SK Halle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163.310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 dirty="0">
                          <a:effectLst/>
                        </a:rPr>
                        <a:t>153.725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68,66 %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64,63 %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2.528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 dirty="0">
                          <a:effectLst/>
                        </a:rPr>
                        <a:t>1,06 %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SK Magdeburg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156.788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147.845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66,50 %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995" algn="r"/>
                      <a:r>
                        <a:rPr lang="en-US" sz="1100">
                          <a:effectLst/>
                        </a:rPr>
                        <a:t>62,71 %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>
                          <a:effectLst/>
                        </a:rPr>
                        <a:t>1.705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/>
                      <a:r>
                        <a:rPr lang="en-US" sz="1100" dirty="0">
                          <a:effectLst/>
                        </a:rPr>
                        <a:t>0,72 %</a:t>
                      </a: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Impfzentren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789.608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744.094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36,21 %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34,12 %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6.049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0,28%</a:t>
                      </a:r>
                      <a:endParaRPr lang="en-US" sz="1100" dirty="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Arztpraxen (landesweit)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567.013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558.351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26,00 %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25,60 %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6.630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0,30%</a:t>
                      </a:r>
                      <a:endParaRPr lang="en-US" sz="1100" dirty="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</a:tr>
              <a:tr h="195532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Betriebsärzte (landesweit)</a:t>
                      </a:r>
                      <a:endParaRPr lang="de-DE" sz="1100" dirty="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11.843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11.262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0,54 %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0,52 %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0,00%</a:t>
                      </a:r>
                      <a:endParaRPr lang="en-US" sz="1100" dirty="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</a:tr>
              <a:tr h="232288">
                <a:tc>
                  <a:txBody>
                    <a:bodyPr/>
                    <a:lstStyle/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</a:rPr>
                        <a:t>Sachsen-Anhalt</a:t>
                      </a:r>
                      <a:endParaRPr lang="de-DE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1.368.464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1.313.707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62,75 %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60,24%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12.683</a:t>
                      </a:r>
                      <a:endParaRPr lang="en-US" sz="110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0,58%</a:t>
                      </a:r>
                      <a:endParaRPr lang="en-US" sz="1100" dirty="0">
                        <a:effectLst/>
                      </a:endParaRPr>
                    </a:p>
                  </a:txBody>
                  <a:tcPr marL="19493" marR="19493" marT="9747" marB="97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9"/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5576" y="6205590"/>
            <a:ext cx="7131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rgbClr val="000000"/>
                </a:solidFill>
              </a:rPr>
              <a:t>Quelle: Ministerium für Arbeit. Soziales, </a:t>
            </a:r>
            <a:r>
              <a:rPr lang="de-DE" sz="800" dirty="0">
                <a:solidFill>
                  <a:srgbClr val="000000"/>
                </a:solidFill>
              </a:rPr>
              <a:t>G</a:t>
            </a:r>
            <a:r>
              <a:rPr lang="de-DE" sz="800" dirty="0" smtClean="0">
                <a:solidFill>
                  <a:srgbClr val="000000"/>
                </a:solidFill>
              </a:rPr>
              <a:t>esundheit und Gleichstellung Sachsen-Anhalt; Datenlage 38. KW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7" name="Titel 6"/>
          <p:cNvSpPr txBox="1">
            <a:spLocks noGrp="1"/>
          </p:cNvSpPr>
          <p:nvPr>
            <p:ph type="title"/>
          </p:nvPr>
        </p:nvSpPr>
        <p:spPr>
          <a:xfrm>
            <a:off x="971600" y="665940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				         1. Impfbilanz/Statistik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7079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040560"/>
          </a:xfrm>
        </p:spPr>
        <p:txBody>
          <a:bodyPr/>
          <a:lstStyle/>
          <a:p>
            <a:pPr marL="180975" indent="-180975">
              <a:buNone/>
            </a:pPr>
            <a:r>
              <a:rPr lang="de-DE" sz="2000" b="1" dirty="0" smtClean="0"/>
              <a:t>	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Start der Impfungen gegen das </a:t>
            </a:r>
            <a:r>
              <a:rPr lang="de-DE" sz="2000" dirty="0" err="1" smtClean="0">
                <a:sym typeface="Wingdings" panose="05000000000000000000" pitchFamily="2" charset="2"/>
              </a:rPr>
              <a:t>Coronavirus</a:t>
            </a:r>
            <a:r>
              <a:rPr lang="de-DE" sz="2000" dirty="0" smtClean="0">
                <a:sym typeface="Wingdings" panose="05000000000000000000" pitchFamily="2" charset="2"/>
              </a:rPr>
              <a:t> in Dessau-Roßlau:     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ym typeface="Wingdings" panose="05000000000000000000" pitchFamily="2" charset="2"/>
              </a:rPr>
              <a:t>     27.12.2020</a:t>
            </a:r>
            <a:r>
              <a:rPr lang="de-DE" sz="2000" dirty="0" smtClean="0">
                <a:sym typeface="Wingdings" panose="05000000000000000000" pitchFamily="2" charset="2"/>
              </a:rPr>
              <a:t>		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  <a:tab pos="625475" algn="l"/>
              </a:tabLst>
            </a:pPr>
            <a:r>
              <a:rPr lang="de-DE" sz="2000" dirty="0"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			mobile Impfteams in Senioren- und Pflegeheimen</a:t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/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>Start des Impfzentrums </a:t>
            </a:r>
            <a:r>
              <a:rPr lang="de-DE" sz="2000" dirty="0">
                <a:sym typeface="Wingdings" panose="05000000000000000000" pitchFamily="2" charset="2"/>
              </a:rPr>
              <a:t>in der </a:t>
            </a:r>
            <a:r>
              <a:rPr lang="de-DE" sz="2000" dirty="0" smtClean="0">
                <a:sym typeface="Wingdings" panose="05000000000000000000" pitchFamily="2" charset="2"/>
              </a:rPr>
              <a:t>Anhalt-Arena, Robert-Bosch-Straße 	</a:t>
            </a:r>
            <a:r>
              <a:rPr lang="de-DE" sz="2000" b="1" dirty="0" smtClean="0">
                <a:sym typeface="Wingdings" panose="05000000000000000000" pitchFamily="2" charset="2"/>
              </a:rPr>
              <a:t>27.01.2021</a:t>
            </a:r>
            <a:r>
              <a:rPr lang="de-DE" sz="2000" dirty="0" smtClean="0">
                <a:sym typeface="Wingdings" panose="05000000000000000000" pitchFamily="2" charset="2"/>
              </a:rPr>
              <a:t> 	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  <a:tab pos="625475" algn="l"/>
              </a:tabLst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ym typeface="Wingdings" panose="05000000000000000000" pitchFamily="2" charset="2"/>
              </a:rPr>
              <a:t>Impfen nach der </a:t>
            </a:r>
            <a:r>
              <a:rPr lang="de-DE" sz="2000" dirty="0" err="1" smtClean="0"/>
              <a:t>Coronavirus</a:t>
            </a:r>
            <a:r>
              <a:rPr lang="de-DE" sz="2000" dirty="0" smtClean="0"/>
              <a:t>-Impfverordnung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  <a:tab pos="625475" algn="l"/>
              </a:tabLst>
            </a:pPr>
            <a:r>
              <a:rPr lang="de-DE" sz="2000" dirty="0"/>
              <a:t>	</a:t>
            </a:r>
            <a:r>
              <a:rPr lang="de-DE" sz="2000" dirty="0" smtClean="0"/>
              <a:t>	</a:t>
            </a:r>
            <a:r>
              <a:rPr lang="de-DE" sz="2000" b="1" dirty="0" smtClean="0"/>
              <a:t>09.03.2021 </a:t>
            </a:r>
            <a:r>
              <a:rPr lang="de-DE" sz="2000" dirty="0" smtClean="0"/>
              <a:t>Impfungen nach § 2 Höchste Priorität der in den 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  <a:tab pos="625475" algn="l"/>
              </a:tabLst>
            </a:pPr>
            <a:r>
              <a:rPr lang="de-DE" sz="2000" dirty="0"/>
              <a:t>	</a:t>
            </a:r>
            <a:r>
              <a:rPr lang="de-DE" sz="2000" dirty="0" smtClean="0"/>
              <a:t>	Abs. 1 Pkt. 2 bis 5 </a:t>
            </a:r>
            <a:r>
              <a:rPr lang="de-DE" sz="2000" b="1" dirty="0" smtClean="0"/>
              <a:t>abgeschlossen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 Erweiterung </a:t>
            </a:r>
            <a:r>
              <a:rPr lang="de-DE" sz="2000" dirty="0" err="1" smtClean="0"/>
              <a:t>Alterspriorisierung</a:t>
            </a:r>
            <a:r>
              <a:rPr lang="de-DE" sz="2000" dirty="0" smtClean="0"/>
              <a:t> </a:t>
            </a:r>
            <a:r>
              <a:rPr lang="de-DE" sz="2000" dirty="0"/>
              <a:t>Ü80 auf die </a:t>
            </a:r>
            <a:r>
              <a:rPr lang="de-DE" sz="2000" dirty="0" smtClean="0"/>
              <a:t>Gruppe </a:t>
            </a:r>
            <a:r>
              <a:rPr lang="de-DE" sz="2000" dirty="0"/>
              <a:t>Ü70 </a:t>
            </a:r>
            <a:endParaRPr lang="de-DE" sz="2000" dirty="0" smtClean="0"/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  <a:tab pos="625475" algn="l"/>
              </a:tabLst>
            </a:pPr>
            <a:r>
              <a:rPr lang="de-DE" sz="2000" dirty="0" smtClean="0"/>
              <a:t>		</a:t>
            </a:r>
            <a:r>
              <a:rPr lang="de-DE" sz="2000" b="1" dirty="0" smtClean="0">
                <a:solidFill>
                  <a:srgbClr val="000000"/>
                </a:solidFill>
              </a:rPr>
              <a:t>01.04.2021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36096" y="6257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1. Impfbilanz/Statistik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092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2933" y="1340768"/>
            <a:ext cx="8147248" cy="5184576"/>
          </a:xfrm>
        </p:spPr>
        <p:txBody>
          <a:bodyPr/>
          <a:lstStyle/>
          <a:p>
            <a:pPr marL="180975" indent="-180975">
              <a:buNone/>
              <a:tabLst>
                <a:tab pos="442913" algn="l"/>
              </a:tabLst>
            </a:pP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</a:t>
            </a:r>
            <a:r>
              <a:rPr lang="de-DE" sz="2000" b="1" dirty="0">
                <a:sym typeface="Wingdings" panose="05000000000000000000" pitchFamily="2" charset="2"/>
              </a:rPr>
              <a:t>i</a:t>
            </a:r>
            <a:r>
              <a:rPr lang="de-DE" sz="2000" b="1" dirty="0" smtClean="0"/>
              <a:t>m </a:t>
            </a:r>
            <a:r>
              <a:rPr lang="de-DE" sz="2000" b="1" dirty="0"/>
              <a:t>2. Quartal </a:t>
            </a:r>
            <a:r>
              <a:rPr lang="de-DE" sz="2000" dirty="0" smtClean="0"/>
              <a:t>verschiedene </a:t>
            </a:r>
            <a:r>
              <a:rPr lang="de-DE" sz="2000" dirty="0"/>
              <a:t>Sonderaktionen, wie z.B.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	- </a:t>
            </a:r>
            <a:r>
              <a:rPr lang="de-DE" sz="1600" dirty="0" smtClean="0"/>
              <a:t>beschränkte </a:t>
            </a:r>
            <a:r>
              <a:rPr lang="de-DE" sz="1600" dirty="0"/>
              <a:t>Terminvergaben, für </a:t>
            </a:r>
            <a:r>
              <a:rPr lang="de-DE" sz="1600" dirty="0" smtClean="0"/>
              <a:t>Personen </a:t>
            </a:r>
            <a:r>
              <a:rPr lang="de-DE" sz="1600" dirty="0"/>
              <a:t>aus Bereichen zur </a:t>
            </a:r>
            <a:r>
              <a:rPr lang="de-DE" sz="1600" dirty="0" smtClean="0"/>
              <a:t>Sicherstellung </a:t>
            </a:r>
            <a:r>
              <a:rPr lang="de-DE" sz="1600" dirty="0"/>
              <a:t>der </a:t>
            </a:r>
            <a:r>
              <a:rPr lang="de-DE" sz="1600" dirty="0" smtClean="0"/>
              <a:t>	 kritischen Infrastruktur (Pharmawirtschaft</a:t>
            </a:r>
            <a:r>
              <a:rPr lang="de-DE" sz="1600" dirty="0"/>
              <a:t>, </a:t>
            </a:r>
            <a:r>
              <a:rPr lang="de-DE" sz="1600" dirty="0" smtClean="0"/>
              <a:t>Apothekerwesen</a:t>
            </a:r>
            <a:r>
              <a:rPr lang="de-DE" sz="1600" dirty="0"/>
              <a:t>, </a:t>
            </a:r>
            <a:r>
              <a:rPr lang="de-DE" sz="1600" dirty="0" smtClean="0"/>
              <a:t>Wasser- </a:t>
            </a:r>
            <a:r>
              <a:rPr lang="de-DE" sz="1600" dirty="0"/>
              <a:t>und 	</a:t>
            </a:r>
            <a:r>
              <a:rPr lang="de-DE" sz="1600" dirty="0" smtClean="0"/>
              <a:t>     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1600" dirty="0"/>
              <a:t> </a:t>
            </a:r>
            <a:r>
              <a:rPr lang="de-DE" sz="1600" dirty="0" smtClean="0"/>
              <a:t>        Energieversorgung</a:t>
            </a:r>
            <a:r>
              <a:rPr lang="de-DE" sz="1600" dirty="0"/>
              <a:t>, </a:t>
            </a:r>
            <a:r>
              <a:rPr lang="de-DE" sz="1600" dirty="0" smtClean="0"/>
              <a:t>Transport- </a:t>
            </a:r>
            <a:r>
              <a:rPr lang="de-DE" sz="1600" dirty="0"/>
              <a:t>und Verkehrswesen und </a:t>
            </a:r>
            <a:r>
              <a:rPr lang="de-DE" sz="1600" dirty="0" smtClean="0"/>
              <a:t>öffentliche   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1600" dirty="0"/>
              <a:t> </a:t>
            </a:r>
            <a:r>
              <a:rPr lang="de-DE" sz="1600" dirty="0" smtClean="0"/>
              <a:t>        Verwaltungsbereiche</a:t>
            </a:r>
            <a:r>
              <a:rPr lang="de-DE" sz="1600" dirty="0"/>
              <a:t>. </a:t>
            </a:r>
            <a:r>
              <a:rPr lang="de-DE" sz="1600" dirty="0" smtClean="0"/>
              <a:t>(§ 4 </a:t>
            </a:r>
            <a:r>
              <a:rPr lang="de-DE" sz="1600" dirty="0"/>
              <a:t>Satz 4 </a:t>
            </a:r>
            <a:r>
              <a:rPr lang="de-DE" sz="1600" dirty="0" smtClean="0"/>
              <a:t>und 5 </a:t>
            </a:r>
            <a:r>
              <a:rPr lang="de-DE" sz="1600" dirty="0" err="1" smtClean="0"/>
              <a:t>ImpfV</a:t>
            </a:r>
            <a:r>
              <a:rPr lang="de-DE" sz="1600" dirty="0" smtClean="0"/>
              <a:t>.)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</a:t>
            </a:r>
            <a:endParaRPr lang="de-DE" sz="1050" dirty="0" smtClean="0"/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2000" dirty="0"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</a:t>
            </a:r>
            <a:r>
              <a:rPr lang="de-DE" sz="2000" dirty="0" smtClean="0"/>
              <a:t>Freigabe der Prioritäten durch das Land Sachsen-Anhalt 	</a:t>
            </a:r>
            <a:r>
              <a:rPr lang="de-DE" sz="2000" b="1" dirty="0" smtClean="0"/>
              <a:t>07.06.2021.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1200" dirty="0" smtClean="0"/>
          </a:p>
          <a:p>
            <a:pPr marL="180975" indent="-180975">
              <a:buNone/>
              <a:tabLst>
                <a:tab pos="442913" algn="l"/>
              </a:tabLst>
            </a:pPr>
            <a:r>
              <a:rPr lang="de-DE" sz="2000" dirty="0"/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Ab </a:t>
            </a:r>
            <a:r>
              <a:rPr lang="de-DE" sz="2000" b="1" dirty="0" smtClean="0">
                <a:sym typeface="Wingdings" panose="05000000000000000000" pitchFamily="2" charset="2"/>
              </a:rPr>
              <a:t>Mitte Juli 2021 </a:t>
            </a:r>
            <a:r>
              <a:rPr lang="de-DE" sz="2000" dirty="0" smtClean="0">
                <a:sym typeface="Wingdings" panose="05000000000000000000" pitchFamily="2" charset="2"/>
              </a:rPr>
              <a:t>Impfinteresse deutlich gesunken 	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	</a:t>
            </a:r>
            <a:r>
              <a:rPr lang="de-DE" sz="1600" dirty="0" smtClean="0">
                <a:sym typeface="Wingdings" panose="05000000000000000000" pitchFamily="2" charset="2"/>
              </a:rPr>
              <a:t>	(Impfkapazität Anfangszeit 500 – 550 pro Tag, 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de-DE" sz="1600" dirty="0">
                <a:sym typeface="Wingdings" panose="05000000000000000000" pitchFamily="2" charset="2"/>
              </a:rPr>
              <a:t>	</a:t>
            </a:r>
            <a:r>
              <a:rPr lang="de-DE" sz="1600" dirty="0" smtClean="0">
                <a:sym typeface="Wingdings" panose="05000000000000000000" pitchFamily="2" charset="2"/>
              </a:rPr>
              <a:t>	dann 100 – 150 Erstimpfungen pro Tag)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</a:tabLst>
            </a:pPr>
            <a:endParaRPr lang="de-DE" sz="1200" dirty="0" smtClean="0">
              <a:sym typeface="Wingdings" panose="05000000000000000000" pitchFamily="2" charset="2"/>
            </a:endParaRP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  <a:tab pos="625475" algn="l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	Die </a:t>
            </a:r>
            <a:r>
              <a:rPr lang="de-DE" sz="2000" dirty="0">
                <a:sym typeface="Wingdings" panose="05000000000000000000" pitchFamily="2" charset="2"/>
              </a:rPr>
              <a:t>letzte Impfung im Impfzentrum:</a:t>
            </a:r>
          </a:p>
          <a:p>
            <a:pPr marL="180975" indent="-180975">
              <a:spcBef>
                <a:spcPts val="0"/>
              </a:spcBef>
              <a:buNone/>
              <a:tabLst>
                <a:tab pos="442913" algn="l"/>
                <a:tab pos="625475" algn="l"/>
              </a:tabLst>
            </a:pPr>
            <a:r>
              <a:rPr lang="de-DE" sz="2000" dirty="0">
                <a:sym typeface="Wingdings" panose="05000000000000000000" pitchFamily="2" charset="2"/>
              </a:rPr>
              <a:t>		</a:t>
            </a:r>
            <a:r>
              <a:rPr lang="de-DE" sz="2000" b="1" dirty="0">
                <a:sym typeface="Wingdings" panose="05000000000000000000" pitchFamily="2" charset="2"/>
              </a:rPr>
              <a:t>24.09.2021</a:t>
            </a:r>
            <a:endParaRPr lang="de-DE" sz="2000" dirty="0">
              <a:sym typeface="Wingdings" panose="05000000000000000000" pitchFamily="2" charset="2"/>
            </a:endParaRPr>
          </a:p>
          <a:p>
            <a:pPr marL="180975" indent="-180975">
              <a:buNone/>
              <a:tabLst>
                <a:tab pos="442913" algn="l"/>
              </a:tabLst>
            </a:pPr>
            <a:endParaRPr lang="de-DE" sz="2000" dirty="0"/>
          </a:p>
          <a:p>
            <a:pPr marL="180975" indent="-180975">
              <a:buNone/>
              <a:tabLst>
                <a:tab pos="442913" algn="l"/>
              </a:tabLst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36096" y="66559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1. </a:t>
            </a:r>
            <a:r>
              <a:rPr lang="de-DE" sz="2400" b="1" dirty="0" smtClean="0"/>
              <a:t>Impfbilanz/Statistik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2649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96855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36096" y="618875"/>
            <a:ext cx="348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1. </a:t>
            </a:r>
            <a:r>
              <a:rPr lang="de-DE" sz="2400" b="1" dirty="0" smtClean="0"/>
              <a:t>Impfbilanz/Statistik</a:t>
            </a:r>
            <a:endParaRPr lang="de-DE" sz="1400" b="1" dirty="0"/>
          </a:p>
        </p:txBody>
      </p:sp>
      <p:sp>
        <p:nvSpPr>
          <p:cNvPr id="2" name="Rechteck 1"/>
          <p:cNvSpPr/>
          <p:nvPr/>
        </p:nvSpPr>
        <p:spPr>
          <a:xfrm>
            <a:off x="683568" y="1493973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Durchgeführte Impfungen </a:t>
            </a:r>
            <a:r>
              <a:rPr lang="de-DE" sz="2000" dirty="0" smtClean="0"/>
              <a:t>durch das Impfzentrum zum 24.09.2021 insgesamt</a:t>
            </a:r>
            <a:r>
              <a:rPr lang="de-DE" sz="2000" dirty="0"/>
              <a:t>:  </a:t>
            </a:r>
            <a:r>
              <a:rPr lang="de-DE" sz="2000" dirty="0" smtClean="0"/>
              <a:t> 	62.668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	</a:t>
            </a:r>
            <a:r>
              <a:rPr lang="de-DE" dirty="0" err="1" smtClean="0">
                <a:solidFill>
                  <a:srgbClr val="000000"/>
                </a:solidFill>
              </a:rPr>
              <a:t>dav</a:t>
            </a:r>
            <a:r>
              <a:rPr lang="de-DE" dirty="0" smtClean="0">
                <a:solidFill>
                  <a:srgbClr val="000000"/>
                </a:solidFill>
              </a:rPr>
              <a:t>.  	</a:t>
            </a:r>
            <a:r>
              <a:rPr lang="de-DE" dirty="0" smtClean="0"/>
              <a:t>30.966</a:t>
            </a:r>
            <a:r>
              <a:rPr lang="de-DE" dirty="0" smtClean="0">
                <a:solidFill>
                  <a:srgbClr val="000000"/>
                </a:solidFill>
              </a:rPr>
              <a:t> Erstimpfungen</a:t>
            </a:r>
            <a:r>
              <a:rPr lang="de-DE" dirty="0">
                <a:solidFill>
                  <a:srgbClr val="000000"/>
                </a:solidFill>
              </a:rPr>
              <a:t>, 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	 </a:t>
            </a:r>
            <a:r>
              <a:rPr lang="de-DE" dirty="0" smtClean="0">
                <a:solidFill>
                  <a:srgbClr val="000000"/>
                </a:solidFill>
              </a:rPr>
              <a:t>        	</a:t>
            </a:r>
            <a:r>
              <a:rPr lang="de-DE" dirty="0" smtClean="0"/>
              <a:t>29.441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Zweitimpfungen,			</a:t>
            </a:r>
          </a:p>
          <a:p>
            <a:r>
              <a:rPr lang="de-DE" dirty="0">
                <a:solidFill>
                  <a:srgbClr val="000000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</a:rPr>
              <a:t>	</a:t>
            </a:r>
            <a:r>
              <a:rPr lang="de-DE" dirty="0" smtClean="0"/>
              <a:t>171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Drittimpfungen 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</a:rPr>
              <a:t>	2.090 Impfungen J + J </a:t>
            </a:r>
          </a:p>
          <a:p>
            <a:r>
              <a:rPr lang="de-DE" dirty="0">
                <a:solidFill>
                  <a:srgbClr val="000000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</a:rPr>
              <a:t>			</a:t>
            </a:r>
            <a:r>
              <a:rPr lang="de-DE" b="1" i="1" dirty="0">
                <a:solidFill>
                  <a:srgbClr val="FF0000"/>
                </a:solidFill>
              </a:rPr>
              <a:t/>
            </a:r>
            <a:br>
              <a:rPr lang="de-DE" b="1" i="1" dirty="0">
                <a:solidFill>
                  <a:srgbClr val="FF0000"/>
                </a:solidFill>
              </a:rPr>
            </a:br>
            <a:endParaRPr lang="de-DE" b="1" i="1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		sowie </a:t>
            </a:r>
            <a:r>
              <a:rPr lang="de-DE" dirty="0" smtClean="0">
                <a:solidFill>
                  <a:srgbClr val="FF0000"/>
                </a:solidFill>
              </a:rPr>
              <a:t>2.052 </a:t>
            </a:r>
            <a:r>
              <a:rPr lang="de-DE" dirty="0" smtClean="0">
                <a:solidFill>
                  <a:srgbClr val="000000"/>
                </a:solidFill>
              </a:rPr>
              <a:t>Impfungen mit J + J</a:t>
            </a:r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61665"/>
              </p:ext>
            </p:extLst>
          </p:nvPr>
        </p:nvGraphicFramePr>
        <p:xfrm>
          <a:off x="755576" y="3356992"/>
          <a:ext cx="7920879" cy="2754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885"/>
                <a:gridCol w="1128580"/>
                <a:gridCol w="1145176"/>
                <a:gridCol w="1128580"/>
                <a:gridCol w="1194966"/>
                <a:gridCol w="1269692"/>
              </a:tblGrid>
              <a:tr h="265326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957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gesamt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ü70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APH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medizinisches Attest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beruflich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78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Erstimpfung BT + AZ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30.966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10.097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1.017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2.036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8.035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Zweitimpfung BT + AZ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29.441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9.916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1.002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810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4.281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78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78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60.407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20.013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2.019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2.846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12.316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78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78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Einmalimpfung J+J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2.090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218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787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78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Drittimpfungen BT</a:t>
                      </a:r>
                      <a:endParaRPr lang="de-D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171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e-D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54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412776"/>
            <a:ext cx="8136904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de-DE" sz="2000" b="1" dirty="0" smtClean="0"/>
              <a:t>Liefermengen Impfstoff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	- </a:t>
            </a:r>
            <a:r>
              <a:rPr lang="de-DE" sz="2000" dirty="0" err="1" smtClean="0"/>
              <a:t>BioNTech</a:t>
            </a:r>
            <a:r>
              <a:rPr lang="de-DE" sz="2000" dirty="0" smtClean="0"/>
              <a:t>:			55.300 Impfdosen</a:t>
            </a:r>
            <a:br>
              <a:rPr lang="de-DE" sz="2000" dirty="0" smtClean="0"/>
            </a:br>
            <a:r>
              <a:rPr lang="de-DE" sz="2000" dirty="0" smtClean="0"/>
              <a:t>	- </a:t>
            </a:r>
            <a:r>
              <a:rPr lang="de-DE" sz="2000" dirty="0" err="1" smtClean="0"/>
              <a:t>AstraZeneca</a:t>
            </a:r>
            <a:r>
              <a:rPr lang="de-DE" sz="2000" dirty="0" smtClean="0"/>
              <a:t>: 		6.300 Impfdosen</a:t>
            </a:r>
            <a:br>
              <a:rPr lang="de-DE" sz="2000" dirty="0" smtClean="0"/>
            </a:br>
            <a:r>
              <a:rPr lang="de-DE" sz="2000" dirty="0" smtClean="0"/>
              <a:t>	- Johnson &amp; Johnson	2.500 Impfdosen </a:t>
            </a:r>
          </a:p>
          <a:p>
            <a:pPr marL="914400" lvl="2" indent="0">
              <a:buNone/>
            </a:pPr>
            <a:endParaRPr lang="de-DE" sz="1400" dirty="0" smtClean="0">
              <a:solidFill>
                <a:srgbClr val="FF0000"/>
              </a:solidFill>
            </a:endParaRPr>
          </a:p>
          <a:p>
            <a:pPr marL="271463" lvl="2" indent="0">
              <a:buNone/>
            </a:pPr>
            <a:r>
              <a:rPr lang="de-DE" sz="2000" dirty="0" smtClean="0"/>
              <a:t>Impfstoffverluste konnten vermieden werden:</a:t>
            </a:r>
          </a:p>
          <a:p>
            <a:pPr marL="614363" lvl="2" indent="-342900">
              <a:spcBef>
                <a:spcPts val="0"/>
              </a:spcBef>
              <a:buFontTx/>
              <a:buChar char="-"/>
            </a:pPr>
            <a:r>
              <a:rPr lang="de-DE" sz="2000" dirty="0" smtClean="0"/>
              <a:t>Anrufsystem/Wartelisten </a:t>
            </a:r>
          </a:p>
          <a:p>
            <a:pPr marL="614363" lvl="2" indent="-342900">
              <a:spcBef>
                <a:spcPts val="0"/>
              </a:spcBef>
              <a:buFontTx/>
              <a:buChar char="-"/>
            </a:pPr>
            <a:r>
              <a:rPr lang="de-DE" sz="2000" dirty="0" smtClean="0"/>
              <a:t>wartende Bürger vor dem Impfzentrum</a:t>
            </a:r>
          </a:p>
          <a:p>
            <a:pPr marL="614363" lvl="2" indent="-342900">
              <a:spcBef>
                <a:spcPts val="0"/>
              </a:spcBef>
              <a:buFontTx/>
              <a:buChar char="-"/>
            </a:pPr>
            <a:r>
              <a:rPr lang="de-DE" sz="2000" dirty="0"/>
              <a:t>A</a:t>
            </a:r>
            <a:r>
              <a:rPr lang="de-DE" sz="2000" dirty="0" smtClean="0"/>
              <a:t>ufziehen des Impfstoffes nach Bedarf </a:t>
            </a:r>
          </a:p>
          <a:p>
            <a:pPr marL="614363" lvl="2" indent="-342900">
              <a:spcBef>
                <a:spcPts val="0"/>
              </a:spcBef>
              <a:buFontTx/>
              <a:buChar char="-"/>
            </a:pPr>
            <a:endParaRPr lang="de-DE" sz="2000" dirty="0" smtClean="0"/>
          </a:p>
          <a:p>
            <a:pPr marL="271463" lvl="2" indent="0">
              <a:buNone/>
            </a:pPr>
            <a:r>
              <a:rPr lang="de-DE" sz="2000" dirty="0" smtClean="0"/>
              <a:t>Im Impfzentrum Dessau-Roßlau wurden seit Juli 2021 </a:t>
            </a:r>
          </a:p>
          <a:p>
            <a:pPr marL="271463" lvl="2" indent="0">
              <a:spcBef>
                <a:spcPts val="0"/>
              </a:spcBef>
              <a:buNone/>
            </a:pPr>
            <a:r>
              <a:rPr lang="de-DE" sz="2000" b="1" dirty="0" smtClean="0"/>
              <a:t>max. 63 Impfdosen verworfen. </a:t>
            </a:r>
            <a:endParaRPr lang="de-DE" sz="2000" b="1" dirty="0"/>
          </a:p>
          <a:p>
            <a:pPr marL="614363" lvl="2" indent="-342900">
              <a:buFontTx/>
              <a:buChar char="-"/>
            </a:pPr>
            <a:endParaRPr lang="de-DE" sz="2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36096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1. </a:t>
            </a:r>
            <a:r>
              <a:rPr lang="de-DE" sz="2400" b="1" dirty="0" smtClean="0"/>
              <a:t>Impfbilanz/Statistik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91865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381642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91880" y="67861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2. Personaleinsatz im Impfzentrum 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b="1" dirty="0"/>
          </a:p>
        </p:txBody>
      </p:sp>
      <p:sp>
        <p:nvSpPr>
          <p:cNvPr id="11" name="Rechteck 10"/>
          <p:cNvSpPr/>
          <p:nvPr/>
        </p:nvSpPr>
        <p:spPr>
          <a:xfrm>
            <a:off x="755576" y="1412776"/>
            <a:ext cx="792088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 dem 27.12.2020 wurde in Dessau-Roßlau geimpft.</a:t>
            </a:r>
          </a:p>
          <a:p>
            <a:pPr marL="806450" lvl="1" indent="-349250">
              <a:lnSpc>
                <a:spcPct val="107000"/>
              </a:lnSpc>
              <a:buFontTx/>
              <a:buChar char="-"/>
              <a:tabLst>
                <a:tab pos="806450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 Öffnung des Impfzentrum am 27.01.2021 wurde </a:t>
            </a:r>
          </a:p>
          <a:p>
            <a:pPr lvl="1">
              <a:lnSpc>
                <a:spcPct val="107000"/>
              </a:lnSpc>
              <a:spcAft>
                <a:spcPts val="600"/>
              </a:spcAft>
              <a:tabLst>
                <a:tab pos="806450" algn="l"/>
              </a:tabLs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de-DE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165 Tagen 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 Impfzentrum geimpft.</a:t>
            </a:r>
          </a:p>
          <a:p>
            <a:pPr marL="806450" lvl="1" indent="-34925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715963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de-DE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 Tagen </a:t>
            </a: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waren mobile Impfteams im Einsatz.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Altenpflegeheime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Tagespflegeinrichtungen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Soziale Einrichtungen </a:t>
            </a:r>
            <a:endParaRPr lang="de-DE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2163" lvl="2" indent="-342900">
              <a:lnSpc>
                <a:spcPct val="107000"/>
              </a:lnSpc>
              <a:spcAft>
                <a:spcPts val="800"/>
              </a:spcAft>
              <a:buFontTx/>
              <a:buChar char="-"/>
              <a:tabLst>
                <a:tab pos="715963" algn="l"/>
              </a:tabLst>
            </a:pP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de-DE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Tagen 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fanden Sonderaktionen des mobilen Impfteams statt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(Marktplatz, Supermärkte, Bahnhof, Tierpark usw.)</a:t>
            </a:r>
          </a:p>
          <a:p>
            <a:pPr marL="449263" lvl="2">
              <a:lnSpc>
                <a:spcPct val="107000"/>
              </a:lnSpc>
              <a:spcAft>
                <a:spcPts val="800"/>
              </a:spcAft>
              <a:tabLst>
                <a:tab pos="715963" algn="l"/>
              </a:tabLst>
            </a:pPr>
            <a:endParaRPr lang="de-DE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4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381642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43BC-892B-4E90-BEBF-5650B4501BC7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78384" y="65676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2. Personaleinsatz Impfzentrum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55576" y="1412776"/>
            <a:ext cx="7920880" cy="5095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 den Organisationsaufwand hinsichtlich des </a:t>
            </a:r>
            <a:r>
              <a:rPr lang="de-DE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Aufbaus und Betriebes des Impfzentrums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sind angefallen:</a:t>
            </a:r>
          </a:p>
          <a:p>
            <a:pPr>
              <a:lnSpc>
                <a:spcPct val="107000"/>
              </a:lnSpc>
            </a:pPr>
            <a:r>
              <a:rPr lang="de-DE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de-DE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5.200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Arbeitsstunden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bei den Mitarbeitenden der Berufsfeuerwehr </a:t>
            </a:r>
          </a:p>
          <a:p>
            <a:pPr>
              <a:lnSpc>
                <a:spcPct val="107000"/>
              </a:lnSpc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Zusätzlicher Einsatz von weiterem Personal aus verschiedenen Bereichen:</a:t>
            </a:r>
          </a:p>
          <a:p>
            <a:pPr>
              <a:lnSpc>
                <a:spcPct val="107000"/>
              </a:lnSpc>
            </a:pPr>
            <a:r>
              <a:rPr lang="de-DE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de-DE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40.839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Arbeitsstunden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(einschließlich Planung und Betrieb) </a:t>
            </a:r>
          </a:p>
          <a:p>
            <a:pPr>
              <a:lnSpc>
                <a:spcPct val="107000"/>
              </a:lnSpc>
            </a:pPr>
            <a:endParaRPr lang="de-DE" sz="10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2.294 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Arbeitsstunden 	- Ärzte der kassenärztlichen Vereinigung (KV)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10.351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Arbeitsstunden 	- Soldaten der Bundeswehr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4.122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Arbeitsstunden	- Medizinisches Personal </a:t>
            </a:r>
            <a:endParaRPr lang="de-DE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1.583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Arbeitsstunden 	- Ehrenamtliche Kräfte Fachdienst Sanität (DRK) sowie 				   Hauptamtliche Kräfte DRK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418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Arbeitsstunden 	- Ehrenamtliche Kräfte Freiwillige Feuerwehr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608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Arbeitsstunden 	- Mitarbeitende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Stadtverwaltung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2.271</a:t>
            </a:r>
            <a:r>
              <a:rPr lang="de-DE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Arbeitsstunden 	- Mitarbeitende der Berufsfeuerwehr Dessau-Roßlau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792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Arbeitsstunden 	- Mitarbeitende der DVV</a:t>
            </a:r>
            <a:endParaRPr lang="de-DE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13.200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Arbeitsstunden 	- Mitarbeitende des Sicherheitsdienstes</a:t>
            </a:r>
          </a:p>
        </p:txBody>
      </p:sp>
    </p:spTree>
    <p:extLst>
      <p:ext uri="{BB962C8B-B14F-4D97-AF65-F5344CB8AC3E}">
        <p14:creationId xmlns:p14="http://schemas.microsoft.com/office/powerpoint/2010/main" val="547827895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master.potx" id="{2C497C18-D8D9-4D29-AA08-159423D8E0CC}" vid="{881FCAC7-4C88-4004-95AD-939A69B2BD7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</Template>
  <TotalTime>0</TotalTime>
  <Words>725</Words>
  <Application>Microsoft Office PowerPoint</Application>
  <PresentationFormat>Bildschirmpräsentation (4:3)</PresentationFormat>
  <Paragraphs>353</Paragraphs>
  <Slides>15</Slides>
  <Notes>15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2_Standarddesign</vt:lpstr>
      <vt:lpstr>PowerPoint-Präsentation</vt:lpstr>
      <vt:lpstr>Abschlussinformationen zur Umsetzung  der Schutzimpfungen gegen COVID-19</vt:lpstr>
      <vt:lpstr>             1. Impfbilanz/Statistik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Coronastatistik - Geimpfte/Ungeimpfte</vt:lpstr>
      <vt:lpstr>  4. Coronastatistik - Geimpfte/Ungeimpfte</vt:lpstr>
      <vt:lpstr>PowerPoint-Präsentation</vt:lpstr>
      <vt:lpstr>Vielen Dank  an alle Mitarbeitenden  und Helfer!    </vt:lpstr>
    </vt:vector>
  </TitlesOfParts>
  <Company>Stadt Dessau-Rosslau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BFW (H. Barth)</dc:creator>
  <cp:lastModifiedBy>Sozialdezernat (Fr. Knape-Arndt)</cp:lastModifiedBy>
  <cp:revision>176</cp:revision>
  <cp:lastPrinted>2021-09-27T12:11:04Z</cp:lastPrinted>
  <dcterms:created xsi:type="dcterms:W3CDTF">2020-09-29T06:57:38Z</dcterms:created>
  <dcterms:modified xsi:type="dcterms:W3CDTF">2021-10-04T11:21:26Z</dcterms:modified>
</cp:coreProperties>
</file>